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D53DD-0A46-BD10-D25F-6E54F49AE32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104A97D-8BE5-4D88-1B19-D13AC39107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8D48D0B-C89F-94DA-BCA5-7D2B9C367795}"/>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5" name="Footer Placeholder 4">
            <a:extLst>
              <a:ext uri="{FF2B5EF4-FFF2-40B4-BE49-F238E27FC236}">
                <a16:creationId xmlns:a16="http://schemas.microsoft.com/office/drawing/2014/main" id="{76295DA9-49BA-8D2A-3D62-B7A2655C20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DD7DC9-2CED-4C5D-1D04-3B4B9CA01CA1}"/>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67699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AFC42-86E7-80A0-B249-D25B888AC9B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016AEA0-35AC-3D6E-A6C2-DD0F3203EF8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8CFF076-BFAE-3538-417C-FE539DC172BB}"/>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5" name="Footer Placeholder 4">
            <a:extLst>
              <a:ext uri="{FF2B5EF4-FFF2-40B4-BE49-F238E27FC236}">
                <a16:creationId xmlns:a16="http://schemas.microsoft.com/office/drawing/2014/main" id="{8585B5DD-1E7E-9290-08FE-09C0046A7F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9532A0-6863-6949-E01D-926FCF9523B9}"/>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301873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B1D9E-7F25-CA62-2E7E-FD4AA0BFF14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EA6528B1-F274-5747-0DD0-F87DEADB06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5422F41-8598-4327-40E7-BA53E901551B}"/>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5" name="Footer Placeholder 4">
            <a:extLst>
              <a:ext uri="{FF2B5EF4-FFF2-40B4-BE49-F238E27FC236}">
                <a16:creationId xmlns:a16="http://schemas.microsoft.com/office/drawing/2014/main" id="{DF6ABC46-5571-525C-D1D8-BFCE9103D0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BD520F-8DC4-59D8-AA01-94C4D44B5E56}"/>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794318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D6AAC-974D-9116-FE3B-60733E512D6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4A86669-FB96-8D2F-E5C6-8ECE191EC7E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5B091B7-7693-C9FF-919A-FA09C3F8073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AFA1707-8F65-5EC7-0632-0C41A147DFE2}"/>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6" name="Footer Placeholder 5">
            <a:extLst>
              <a:ext uri="{FF2B5EF4-FFF2-40B4-BE49-F238E27FC236}">
                <a16:creationId xmlns:a16="http://schemas.microsoft.com/office/drawing/2014/main" id="{AFA7A86B-96FB-FA4B-FE47-3B635ADB7F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0040C3-DEF6-A869-DEDF-CBFE8E72980E}"/>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903224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A3BA1-8A28-18B4-C60F-5CF62B3828B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83FCB9C-B4CD-EE3C-E78A-B6C4B0FDA4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990B273-C9BE-08A4-AD9B-7E2331770A1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7426480-43EC-7776-161A-0E9915404D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B977518-680B-35E8-BC4B-FDDA2AC3939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212BDD70-5D35-3008-7C70-6260FB4482DE}"/>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8" name="Footer Placeholder 7">
            <a:extLst>
              <a:ext uri="{FF2B5EF4-FFF2-40B4-BE49-F238E27FC236}">
                <a16:creationId xmlns:a16="http://schemas.microsoft.com/office/drawing/2014/main" id="{E637FCA8-92B4-DD4D-0A7A-4EAF2325FF4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533BB74-8990-5D6D-2C5F-C99BFE112B97}"/>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67959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BA138-0E12-70CB-7982-74156DFB90A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592D1CE0-7A41-966F-BF9D-6E77A3F835E1}"/>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4" name="Footer Placeholder 3">
            <a:extLst>
              <a:ext uri="{FF2B5EF4-FFF2-40B4-BE49-F238E27FC236}">
                <a16:creationId xmlns:a16="http://schemas.microsoft.com/office/drawing/2014/main" id="{3779282D-43BA-A70A-A9DC-F890280D441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25A0166-163F-8F19-255C-76FFC4D37C74}"/>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2052871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A0EF68-514A-6A0C-4234-52C978762D00}"/>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3" name="Footer Placeholder 2">
            <a:extLst>
              <a:ext uri="{FF2B5EF4-FFF2-40B4-BE49-F238E27FC236}">
                <a16:creationId xmlns:a16="http://schemas.microsoft.com/office/drawing/2014/main" id="{794F9403-9E37-A071-152C-B40E252358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942AAFB-F9B2-31F7-C029-432F76C268CB}"/>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2437171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7EDE0-336E-C78C-9B55-EBE99270503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B71420F-23AE-234F-BAE3-AB7936E4A2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3A580CD-3659-F09B-478C-F20DA2FE34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BD2C94-B396-2478-1639-A320952FFA7F}"/>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6" name="Footer Placeholder 5">
            <a:extLst>
              <a:ext uri="{FF2B5EF4-FFF2-40B4-BE49-F238E27FC236}">
                <a16:creationId xmlns:a16="http://schemas.microsoft.com/office/drawing/2014/main" id="{06B7E173-8074-5B1D-312E-16CEEFCC12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2D8FB2-EDF3-38A3-D154-A68F33957FF2}"/>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438231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040A-C907-3293-44B8-C2208E8AA3D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751F3D4-87C6-A483-4E0E-3B329CD29C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BCE56DB-C4F4-88A8-E032-CF4095C4DB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76C2705-C0FF-8214-8562-E88E618AEA4C}"/>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6" name="Footer Placeholder 5">
            <a:extLst>
              <a:ext uri="{FF2B5EF4-FFF2-40B4-BE49-F238E27FC236}">
                <a16:creationId xmlns:a16="http://schemas.microsoft.com/office/drawing/2014/main" id="{4D6F4560-6143-6DB5-7189-28B945B86B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D4FEF2-A0D2-8D03-C68D-2ABE1CE56A9C}"/>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406220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D60C8-ABB6-08F1-3DBB-13C22163703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5F82A13-2727-0D53-B98D-86D5B21FB21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CD8FC66-A192-83BF-FCAE-9EBE3C79299E}"/>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5" name="Footer Placeholder 4">
            <a:extLst>
              <a:ext uri="{FF2B5EF4-FFF2-40B4-BE49-F238E27FC236}">
                <a16:creationId xmlns:a16="http://schemas.microsoft.com/office/drawing/2014/main" id="{53555F7C-0292-DFAA-24D0-8BC9373971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EF57AD-F918-85B4-6FC3-5189F66187F2}"/>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1448727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C12B8C-5384-36E3-D12E-98EEB3E7FC1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D641EDC-6D53-25C8-EAC7-9200EB23F06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9C68EB8-34EC-3F4D-375C-F4D043700AD6}"/>
              </a:ext>
            </a:extLst>
          </p:cNvPr>
          <p:cNvSpPr>
            <a:spLocks noGrp="1"/>
          </p:cNvSpPr>
          <p:nvPr>
            <p:ph type="dt" sz="half" idx="10"/>
          </p:nvPr>
        </p:nvSpPr>
        <p:spPr/>
        <p:txBody>
          <a:bodyPr/>
          <a:lstStyle/>
          <a:p>
            <a:fld id="{7AD9C21B-91D8-47CF-981E-25B4A075F358}" type="datetimeFigureOut">
              <a:rPr lang="en-GB" smtClean="0"/>
              <a:t>22/07/2025</a:t>
            </a:fld>
            <a:endParaRPr lang="en-GB"/>
          </a:p>
        </p:txBody>
      </p:sp>
      <p:sp>
        <p:nvSpPr>
          <p:cNvPr id="5" name="Footer Placeholder 4">
            <a:extLst>
              <a:ext uri="{FF2B5EF4-FFF2-40B4-BE49-F238E27FC236}">
                <a16:creationId xmlns:a16="http://schemas.microsoft.com/office/drawing/2014/main" id="{241E09E9-2DDD-BA50-1BC2-F12176A2F5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E6D62D-7FB3-A73D-8EF7-5B26FED012F5}"/>
              </a:ext>
            </a:extLst>
          </p:cNvPr>
          <p:cNvSpPr>
            <a:spLocks noGrp="1"/>
          </p:cNvSpPr>
          <p:nvPr>
            <p:ph type="sldNum" sz="quarter" idx="12"/>
          </p:nvPr>
        </p:nvSpPr>
        <p:spPr/>
        <p:txBody>
          <a:bodyPr/>
          <a:lstStyle/>
          <a:p>
            <a:fld id="{2DAE41D3-2DBC-418F-B4E9-EE6F0AD955FF}" type="slidenum">
              <a:rPr lang="en-GB" smtClean="0"/>
              <a:t>‹#›</a:t>
            </a:fld>
            <a:endParaRPr lang="en-GB"/>
          </a:p>
        </p:txBody>
      </p:sp>
    </p:spTree>
    <p:extLst>
      <p:ext uri="{BB962C8B-B14F-4D97-AF65-F5344CB8AC3E}">
        <p14:creationId xmlns:p14="http://schemas.microsoft.com/office/powerpoint/2010/main" val="35522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E46E96-5A77-4FB3-E955-008FBBC455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EEFD288-6FAD-4208-0146-1D372D67B1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B8C68F1-E753-7AD2-37D7-B4A56F673D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D9C21B-91D8-47CF-981E-25B4A075F358}" type="datetimeFigureOut">
              <a:rPr lang="en-GB" smtClean="0"/>
              <a:t>22/07/2025</a:t>
            </a:fld>
            <a:endParaRPr lang="en-GB"/>
          </a:p>
        </p:txBody>
      </p:sp>
      <p:sp>
        <p:nvSpPr>
          <p:cNvPr id="5" name="Footer Placeholder 4">
            <a:extLst>
              <a:ext uri="{FF2B5EF4-FFF2-40B4-BE49-F238E27FC236}">
                <a16:creationId xmlns:a16="http://schemas.microsoft.com/office/drawing/2014/main" id="{37CC0E81-B5FA-06EC-C095-68ACBBF250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6F6CD5D-1247-C71E-BD0C-EAB7E909A2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AE41D3-2DBC-418F-B4E9-EE6F0AD955FF}" type="slidenum">
              <a:rPr lang="en-GB" smtClean="0"/>
              <a:t>‹#›</a:t>
            </a:fld>
            <a:endParaRPr lang="en-GB"/>
          </a:p>
        </p:txBody>
      </p:sp>
    </p:spTree>
    <p:extLst>
      <p:ext uri="{BB962C8B-B14F-4D97-AF65-F5344CB8AC3E}">
        <p14:creationId xmlns:p14="http://schemas.microsoft.com/office/powerpoint/2010/main" val="3108163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C64B3-79DA-B8F5-09F8-424A1BD5452E}"/>
              </a:ext>
            </a:extLst>
          </p:cNvPr>
          <p:cNvSpPr>
            <a:spLocks noGrp="1"/>
          </p:cNvSpPr>
          <p:nvPr>
            <p:ph type="ctrTitle"/>
          </p:nvPr>
        </p:nvSpPr>
        <p:spPr/>
        <p:txBody>
          <a:bodyPr/>
          <a:lstStyle/>
          <a:p>
            <a:r>
              <a:rPr lang="en-GB" dirty="0"/>
              <a:t>Social Media Audit: Constance Sayers</a:t>
            </a:r>
          </a:p>
        </p:txBody>
      </p:sp>
    </p:spTree>
    <p:extLst>
      <p:ext uri="{BB962C8B-B14F-4D97-AF65-F5344CB8AC3E}">
        <p14:creationId xmlns:p14="http://schemas.microsoft.com/office/powerpoint/2010/main" val="3207448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577E4DF-4168-C03D-C264-F09084442470}"/>
              </a:ext>
            </a:extLst>
          </p:cNvPr>
          <p:cNvPicPr>
            <a:picLocks noChangeAspect="1"/>
          </p:cNvPicPr>
          <p:nvPr/>
        </p:nvPicPr>
        <p:blipFill>
          <a:blip r:embed="rId2"/>
          <a:stretch>
            <a:fillRect/>
          </a:stretch>
        </p:blipFill>
        <p:spPr>
          <a:xfrm>
            <a:off x="1940256" y="1085554"/>
            <a:ext cx="8311487" cy="1849305"/>
          </a:xfrm>
          <a:prstGeom prst="rect">
            <a:avLst/>
          </a:prstGeom>
        </p:spPr>
      </p:pic>
      <p:sp>
        <p:nvSpPr>
          <p:cNvPr id="6" name="TextBox 5">
            <a:extLst>
              <a:ext uri="{FF2B5EF4-FFF2-40B4-BE49-F238E27FC236}">
                <a16:creationId xmlns:a16="http://schemas.microsoft.com/office/drawing/2014/main" id="{3F01FFEF-7CD0-54C4-2B98-BDD5F19E48B6}"/>
              </a:ext>
            </a:extLst>
          </p:cNvPr>
          <p:cNvSpPr txBox="1"/>
          <p:nvPr/>
        </p:nvSpPr>
        <p:spPr>
          <a:xfrm>
            <a:off x="1940256" y="3833199"/>
            <a:ext cx="8332826" cy="1119982"/>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t>Followers: 2085.</a:t>
            </a:r>
          </a:p>
          <a:p>
            <a:pPr indent="-228600">
              <a:lnSpc>
                <a:spcPct val="90000"/>
              </a:lnSpc>
              <a:spcAft>
                <a:spcPts val="600"/>
              </a:spcAft>
              <a:buFont typeface="Arial" panose="020B0604020202020204" pitchFamily="34" charset="0"/>
              <a:buChar char="•"/>
            </a:pPr>
            <a:r>
              <a:rPr lang="en-US" sz="2000"/>
              <a:t>Post interactions: between 10-50 per post.</a:t>
            </a:r>
          </a:p>
        </p:txBody>
      </p:sp>
    </p:spTree>
    <p:extLst>
      <p:ext uri="{BB962C8B-B14F-4D97-AF65-F5344CB8AC3E}">
        <p14:creationId xmlns:p14="http://schemas.microsoft.com/office/powerpoint/2010/main" val="807286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8B356B0-9CD4-40F6-9F9D-CBE358C38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A885BAD-495A-4F13-DBCE-C061F7D11762}"/>
              </a:ext>
            </a:extLst>
          </p:cNvPr>
          <p:cNvSpPr txBox="1"/>
          <p:nvPr/>
        </p:nvSpPr>
        <p:spPr>
          <a:xfrm>
            <a:off x="1265121" y="2310162"/>
            <a:ext cx="5847780" cy="334787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1" u="sng" dirty="0"/>
              <a:t>Competitor Analysis</a:t>
            </a:r>
          </a:p>
          <a:p>
            <a:pPr marL="285750" indent="-228600">
              <a:lnSpc>
                <a:spcPct val="90000"/>
              </a:lnSpc>
              <a:spcAft>
                <a:spcPts val="600"/>
              </a:spcAft>
              <a:buFont typeface="Arial" panose="020B0604020202020204" pitchFamily="34" charset="0"/>
              <a:buChar char="•"/>
            </a:pPr>
            <a:r>
              <a:rPr lang="en-US" dirty="0"/>
              <a:t>By observing the social media accounts of similar Contemporary Southern Gothic authors, I have found that there is significant potential for growth in online presence.</a:t>
            </a:r>
          </a:p>
          <a:p>
            <a:pPr marL="285750" indent="-228600">
              <a:lnSpc>
                <a:spcPct val="90000"/>
              </a:lnSpc>
              <a:spcAft>
                <a:spcPts val="600"/>
              </a:spcAft>
              <a:buFont typeface="Arial" panose="020B0604020202020204" pitchFamily="34" charset="0"/>
              <a:buChar char="•"/>
            </a:pPr>
            <a:r>
              <a:rPr lang="en-US" dirty="0"/>
              <a:t>Grady Hendrix: 45.8k followers.</a:t>
            </a:r>
          </a:p>
          <a:p>
            <a:pPr marL="285750" indent="-228600">
              <a:lnSpc>
                <a:spcPct val="90000"/>
              </a:lnSpc>
              <a:spcAft>
                <a:spcPts val="600"/>
              </a:spcAft>
              <a:buFont typeface="Arial" panose="020B0604020202020204" pitchFamily="34" charset="0"/>
              <a:buChar char="•"/>
            </a:pPr>
            <a:r>
              <a:rPr lang="en-US" dirty="0"/>
              <a:t>Lauren Groff: 13.6k followers.</a:t>
            </a:r>
          </a:p>
          <a:p>
            <a:pPr marL="285750" indent="-228600">
              <a:lnSpc>
                <a:spcPct val="90000"/>
              </a:lnSpc>
              <a:spcAft>
                <a:spcPts val="600"/>
              </a:spcAft>
              <a:buFont typeface="Arial" panose="020B0604020202020204" pitchFamily="34" charset="0"/>
              <a:buChar char="•"/>
            </a:pPr>
            <a:r>
              <a:rPr lang="en-US" dirty="0"/>
              <a:t>Jesmyn Ward: 17.3k followers.</a:t>
            </a:r>
          </a:p>
          <a:p>
            <a:pPr marL="285750" indent="-228600">
              <a:lnSpc>
                <a:spcPct val="90000"/>
              </a:lnSpc>
              <a:spcAft>
                <a:spcPts val="600"/>
              </a:spcAft>
              <a:buFont typeface="Arial" panose="020B0604020202020204" pitchFamily="34" charset="0"/>
              <a:buChar char="•"/>
            </a:pPr>
            <a:r>
              <a:rPr lang="en-US" dirty="0"/>
              <a:t>All post regularly and regularly receive between 500-1500 interactions on posts.</a:t>
            </a:r>
          </a:p>
          <a:p>
            <a:pPr marL="285750" indent="-228600">
              <a:lnSpc>
                <a:spcPct val="90000"/>
              </a:lnSpc>
              <a:spcAft>
                <a:spcPts val="600"/>
              </a:spcAft>
              <a:buFont typeface="Arial" panose="020B0604020202020204" pitchFamily="34" charset="0"/>
              <a:buChar char="•"/>
            </a:pPr>
            <a:endParaRPr lang="en-US" dirty="0"/>
          </a:p>
        </p:txBody>
      </p:sp>
      <p:sp>
        <p:nvSpPr>
          <p:cNvPr id="17" name="Rectangle 16">
            <a:extLst>
              <a:ext uri="{FF2B5EF4-FFF2-40B4-BE49-F238E27FC236}">
                <a16:creationId xmlns:a16="http://schemas.microsoft.com/office/drawing/2014/main" id="{97B03642-7722-4B15-897F-76918F86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66395" y="539937"/>
            <a:ext cx="4525605" cy="577812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068EAC2-2623-4156-A990-D776FF9BF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9937"/>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1" name="Rectangle 20">
            <a:extLst>
              <a:ext uri="{FF2B5EF4-FFF2-40B4-BE49-F238E27FC236}">
                <a16:creationId xmlns:a16="http://schemas.microsoft.com/office/drawing/2014/main" id="{4C707BC9-731A-490A-AF25-6F349FD9B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54055"/>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8" name="Rectangle 27">
            <a:extLst>
              <a:ext uri="{FF2B5EF4-FFF2-40B4-BE49-F238E27FC236}">
                <a16:creationId xmlns:a16="http://schemas.microsoft.com/office/drawing/2014/main" id="{3FD7C480-AC7D-4FEE-BB95-EEE23BB3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49379"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968A056-0392-2A97-AB98-1D04084CF506}"/>
              </a:ext>
            </a:extLst>
          </p:cNvPr>
          <p:cNvPicPr>
            <a:picLocks noChangeAspect="1"/>
          </p:cNvPicPr>
          <p:nvPr/>
        </p:nvPicPr>
        <p:blipFill>
          <a:blip r:embed="rId2"/>
          <a:stretch>
            <a:fillRect/>
          </a:stretch>
        </p:blipFill>
        <p:spPr>
          <a:xfrm>
            <a:off x="7983552" y="1110735"/>
            <a:ext cx="3891290" cy="1040919"/>
          </a:xfrm>
          <a:prstGeom prst="rect">
            <a:avLst/>
          </a:prstGeom>
        </p:spPr>
      </p:pic>
      <p:pic>
        <p:nvPicPr>
          <p:cNvPr id="5" name="Picture 4">
            <a:extLst>
              <a:ext uri="{FF2B5EF4-FFF2-40B4-BE49-F238E27FC236}">
                <a16:creationId xmlns:a16="http://schemas.microsoft.com/office/drawing/2014/main" id="{E949427F-55C4-7B0C-65A2-51B0860FF1F2}"/>
              </a:ext>
            </a:extLst>
          </p:cNvPr>
          <p:cNvPicPr>
            <a:picLocks noChangeAspect="1"/>
          </p:cNvPicPr>
          <p:nvPr/>
        </p:nvPicPr>
        <p:blipFill>
          <a:blip r:embed="rId3"/>
          <a:stretch>
            <a:fillRect/>
          </a:stretch>
        </p:blipFill>
        <p:spPr>
          <a:xfrm>
            <a:off x="7991172" y="2862156"/>
            <a:ext cx="3891290" cy="1138202"/>
          </a:xfrm>
          <a:prstGeom prst="rect">
            <a:avLst/>
          </a:prstGeom>
        </p:spPr>
      </p:pic>
      <p:pic>
        <p:nvPicPr>
          <p:cNvPr id="7" name="Picture 6">
            <a:extLst>
              <a:ext uri="{FF2B5EF4-FFF2-40B4-BE49-F238E27FC236}">
                <a16:creationId xmlns:a16="http://schemas.microsoft.com/office/drawing/2014/main" id="{8A260815-0682-B7D2-9FE6-EE890963EECD}"/>
              </a:ext>
            </a:extLst>
          </p:cNvPr>
          <p:cNvPicPr>
            <a:picLocks noChangeAspect="1"/>
          </p:cNvPicPr>
          <p:nvPr/>
        </p:nvPicPr>
        <p:blipFill>
          <a:blip r:embed="rId4"/>
          <a:stretch>
            <a:fillRect/>
          </a:stretch>
        </p:blipFill>
        <p:spPr>
          <a:xfrm>
            <a:off x="7991172" y="4810819"/>
            <a:ext cx="3891290" cy="836626"/>
          </a:xfrm>
          <a:prstGeom prst="rect">
            <a:avLst/>
          </a:prstGeom>
        </p:spPr>
      </p:pic>
    </p:spTree>
    <p:extLst>
      <p:ext uri="{BB962C8B-B14F-4D97-AF65-F5344CB8AC3E}">
        <p14:creationId xmlns:p14="http://schemas.microsoft.com/office/powerpoint/2010/main" val="3424634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002C-656B-865F-77BA-8224345A16D1}"/>
              </a:ext>
            </a:extLst>
          </p:cNvPr>
          <p:cNvSpPr>
            <a:spLocks noGrp="1"/>
          </p:cNvSpPr>
          <p:nvPr>
            <p:ph type="title"/>
          </p:nvPr>
        </p:nvSpPr>
        <p:spPr/>
        <p:txBody>
          <a:bodyPr/>
          <a:lstStyle/>
          <a:p>
            <a:r>
              <a:rPr lang="en-GB" dirty="0"/>
              <a:t>SWOT Analysis</a:t>
            </a:r>
          </a:p>
        </p:txBody>
      </p:sp>
      <p:sp>
        <p:nvSpPr>
          <p:cNvPr id="5" name="TextBox 4">
            <a:extLst>
              <a:ext uri="{FF2B5EF4-FFF2-40B4-BE49-F238E27FC236}">
                <a16:creationId xmlns:a16="http://schemas.microsoft.com/office/drawing/2014/main" id="{09C85204-52CE-DA47-DCE3-475F535DC77B}"/>
              </a:ext>
            </a:extLst>
          </p:cNvPr>
          <p:cNvSpPr txBox="1"/>
          <p:nvPr/>
        </p:nvSpPr>
        <p:spPr>
          <a:xfrm>
            <a:off x="6248400" y="1690688"/>
            <a:ext cx="5562600" cy="369332"/>
          </a:xfrm>
          <a:prstGeom prst="rect">
            <a:avLst/>
          </a:prstGeom>
          <a:noFill/>
        </p:spPr>
        <p:txBody>
          <a:bodyPr wrap="square" rtlCol="0">
            <a:spAutoFit/>
          </a:bodyPr>
          <a:lstStyle/>
          <a:p>
            <a:endParaRPr lang="en-GB" b="1" dirty="0"/>
          </a:p>
        </p:txBody>
      </p:sp>
      <p:graphicFrame>
        <p:nvGraphicFramePr>
          <p:cNvPr id="9" name="Table 8">
            <a:extLst>
              <a:ext uri="{FF2B5EF4-FFF2-40B4-BE49-F238E27FC236}">
                <a16:creationId xmlns:a16="http://schemas.microsoft.com/office/drawing/2014/main" id="{7BB18607-145A-3CE5-53C5-3279059A6F63}"/>
              </a:ext>
            </a:extLst>
          </p:cNvPr>
          <p:cNvGraphicFramePr>
            <a:graphicFrameLocks noGrp="1"/>
          </p:cNvGraphicFramePr>
          <p:nvPr>
            <p:extLst>
              <p:ext uri="{D42A27DB-BD31-4B8C-83A1-F6EECF244321}">
                <p14:modId xmlns:p14="http://schemas.microsoft.com/office/powerpoint/2010/main" val="1657020583"/>
              </p:ext>
            </p:extLst>
          </p:nvPr>
        </p:nvGraphicFramePr>
        <p:xfrm>
          <a:off x="381000" y="1504514"/>
          <a:ext cx="11430000" cy="1924486"/>
        </p:xfrm>
        <a:graphic>
          <a:graphicData uri="http://schemas.openxmlformats.org/drawingml/2006/table">
            <a:tbl>
              <a:tblPr firstRow="1" bandRow="1">
                <a:tableStyleId>{5940675A-B579-460E-94D1-54222C63F5DA}</a:tableStyleId>
              </a:tblPr>
              <a:tblGrid>
                <a:gridCol w="5715000">
                  <a:extLst>
                    <a:ext uri="{9D8B030D-6E8A-4147-A177-3AD203B41FA5}">
                      <a16:colId xmlns:a16="http://schemas.microsoft.com/office/drawing/2014/main" val="680690469"/>
                    </a:ext>
                  </a:extLst>
                </a:gridCol>
                <a:gridCol w="5715000">
                  <a:extLst>
                    <a:ext uri="{9D8B030D-6E8A-4147-A177-3AD203B41FA5}">
                      <a16:colId xmlns:a16="http://schemas.microsoft.com/office/drawing/2014/main" val="3665120079"/>
                    </a:ext>
                  </a:extLst>
                </a:gridCol>
              </a:tblGrid>
              <a:tr h="714248">
                <a:tc>
                  <a:txBody>
                    <a:bodyPr/>
                    <a:lstStyle/>
                    <a:p>
                      <a:pPr algn="ctr"/>
                      <a:r>
                        <a:rPr lang="en-GB" b="1" u="sng" dirty="0"/>
                        <a:t>Strengths</a:t>
                      </a:r>
                    </a:p>
                  </a:txBody>
                  <a:tcPr/>
                </a:tc>
                <a:tc>
                  <a:txBody>
                    <a:bodyPr/>
                    <a:lstStyle/>
                    <a:p>
                      <a:pPr algn="ctr"/>
                      <a:r>
                        <a:rPr lang="en-GB" b="1" u="sng" dirty="0"/>
                        <a:t>Weaknesses</a:t>
                      </a:r>
                    </a:p>
                  </a:txBody>
                  <a:tcPr/>
                </a:tc>
                <a:extLst>
                  <a:ext uri="{0D108BD9-81ED-4DB2-BD59-A6C34878D82A}">
                    <a16:rowId xmlns:a16="http://schemas.microsoft.com/office/drawing/2014/main" val="2897714191"/>
                  </a:ext>
                </a:extLst>
              </a:tr>
              <a:tr h="1210238">
                <a:tc>
                  <a:txBody>
                    <a:bodyPr/>
                    <a:lstStyle/>
                    <a:p>
                      <a:pPr marL="285750" indent="-285750" algn="ctr">
                        <a:buFont typeface="Arial" panose="020B0604020202020204" pitchFamily="34" charset="0"/>
                        <a:buChar char="•"/>
                      </a:pPr>
                      <a:r>
                        <a:rPr lang="en-GB" dirty="0"/>
                        <a:t>3 highly rated, best-selling novels to use for content.</a:t>
                      </a:r>
                    </a:p>
                    <a:p>
                      <a:pPr marL="285750" indent="-285750" algn="ctr">
                        <a:buFont typeface="Arial" panose="020B0604020202020204" pitchFamily="34" charset="0"/>
                        <a:buChar char="•"/>
                      </a:pPr>
                      <a:r>
                        <a:rPr lang="en-GB" dirty="0"/>
                        <a:t>Strong community in Contemporary Southern Gothic genre.</a:t>
                      </a:r>
                    </a:p>
                  </a:txBody>
                  <a:tcPr/>
                </a:tc>
                <a:tc>
                  <a:txBody>
                    <a:bodyPr/>
                    <a:lstStyle/>
                    <a:p>
                      <a:pPr marL="285750" indent="-285750" algn="ctr">
                        <a:buFont typeface="Arial" panose="020B0604020202020204" pitchFamily="34" charset="0"/>
                        <a:buChar char="•"/>
                      </a:pPr>
                      <a:r>
                        <a:rPr lang="en-GB" dirty="0"/>
                        <a:t>Inconsistent posting.</a:t>
                      </a:r>
                    </a:p>
                    <a:p>
                      <a:pPr marL="285750" indent="-285750" algn="ctr">
                        <a:buFont typeface="Arial" panose="020B0604020202020204" pitchFamily="34" charset="0"/>
                        <a:buChar char="•"/>
                      </a:pPr>
                      <a:r>
                        <a:rPr lang="en-GB" dirty="0"/>
                        <a:t>Posts about books don’t feature the cover or anything from the books.</a:t>
                      </a:r>
                    </a:p>
                  </a:txBody>
                  <a:tcPr/>
                </a:tc>
                <a:extLst>
                  <a:ext uri="{0D108BD9-81ED-4DB2-BD59-A6C34878D82A}">
                    <a16:rowId xmlns:a16="http://schemas.microsoft.com/office/drawing/2014/main" val="1476252334"/>
                  </a:ext>
                </a:extLst>
              </a:tr>
            </a:tbl>
          </a:graphicData>
        </a:graphic>
      </p:graphicFrame>
      <p:graphicFrame>
        <p:nvGraphicFramePr>
          <p:cNvPr id="11" name="Table 10">
            <a:extLst>
              <a:ext uri="{FF2B5EF4-FFF2-40B4-BE49-F238E27FC236}">
                <a16:creationId xmlns:a16="http://schemas.microsoft.com/office/drawing/2014/main" id="{EE2C0C32-AD87-70CC-B405-2B4305C77743}"/>
              </a:ext>
            </a:extLst>
          </p:cNvPr>
          <p:cNvGraphicFramePr>
            <a:graphicFrameLocks noGrp="1"/>
          </p:cNvGraphicFramePr>
          <p:nvPr>
            <p:extLst>
              <p:ext uri="{D42A27DB-BD31-4B8C-83A1-F6EECF244321}">
                <p14:modId xmlns:p14="http://schemas.microsoft.com/office/powerpoint/2010/main" val="1299054371"/>
              </p:ext>
            </p:extLst>
          </p:nvPr>
        </p:nvGraphicFramePr>
        <p:xfrm>
          <a:off x="381000" y="3428999"/>
          <a:ext cx="11430000" cy="2035630"/>
        </p:xfrm>
        <a:graphic>
          <a:graphicData uri="http://schemas.openxmlformats.org/drawingml/2006/table">
            <a:tbl>
              <a:tblPr firstRow="1" bandRow="1">
                <a:tableStyleId>{5940675A-B579-460E-94D1-54222C63F5DA}</a:tableStyleId>
              </a:tblPr>
              <a:tblGrid>
                <a:gridCol w="5715000">
                  <a:extLst>
                    <a:ext uri="{9D8B030D-6E8A-4147-A177-3AD203B41FA5}">
                      <a16:colId xmlns:a16="http://schemas.microsoft.com/office/drawing/2014/main" val="1058886409"/>
                    </a:ext>
                  </a:extLst>
                </a:gridCol>
                <a:gridCol w="5715000">
                  <a:extLst>
                    <a:ext uri="{9D8B030D-6E8A-4147-A177-3AD203B41FA5}">
                      <a16:colId xmlns:a16="http://schemas.microsoft.com/office/drawing/2014/main" val="3375680906"/>
                    </a:ext>
                  </a:extLst>
                </a:gridCol>
              </a:tblGrid>
              <a:tr h="1017815">
                <a:tc>
                  <a:txBody>
                    <a:bodyPr/>
                    <a:lstStyle/>
                    <a:p>
                      <a:pPr algn="ctr"/>
                      <a:r>
                        <a:rPr lang="en-GB" b="1" u="sng" dirty="0"/>
                        <a:t>Opportunities</a:t>
                      </a:r>
                    </a:p>
                  </a:txBody>
                  <a:tcPr/>
                </a:tc>
                <a:tc>
                  <a:txBody>
                    <a:bodyPr/>
                    <a:lstStyle/>
                    <a:p>
                      <a:pPr algn="ctr"/>
                      <a:r>
                        <a:rPr lang="en-GB" b="1" u="sng" dirty="0"/>
                        <a:t>Threats</a:t>
                      </a:r>
                    </a:p>
                  </a:txBody>
                  <a:tcPr/>
                </a:tc>
                <a:extLst>
                  <a:ext uri="{0D108BD9-81ED-4DB2-BD59-A6C34878D82A}">
                    <a16:rowId xmlns:a16="http://schemas.microsoft.com/office/drawing/2014/main" val="1949235475"/>
                  </a:ext>
                </a:extLst>
              </a:tr>
              <a:tr h="1017815">
                <a:tc>
                  <a:txBody>
                    <a:bodyPr/>
                    <a:lstStyle/>
                    <a:p>
                      <a:pPr marL="285750" indent="-285750" algn="ctr">
                        <a:buFont typeface="Arial" panose="020B0604020202020204" pitchFamily="34" charset="0"/>
                        <a:buChar char="•"/>
                      </a:pPr>
                      <a:r>
                        <a:rPr lang="en-GB" dirty="0"/>
                        <a:t>Genre is popular with </a:t>
                      </a:r>
                      <a:r>
                        <a:rPr lang="en-GB" dirty="0" err="1"/>
                        <a:t>Bookstagram</a:t>
                      </a:r>
                      <a:r>
                        <a:rPr lang="en-GB" dirty="0"/>
                        <a:t> influencers.</a:t>
                      </a:r>
                    </a:p>
                    <a:p>
                      <a:pPr marL="285750" indent="-285750" algn="ctr">
                        <a:buFont typeface="Arial" panose="020B0604020202020204" pitchFamily="34" charset="0"/>
                        <a:buChar char="•"/>
                      </a:pPr>
                      <a:r>
                        <a:rPr lang="en-GB" dirty="0"/>
                        <a:t>Large number of positive reviews on Amazon. </a:t>
                      </a:r>
                    </a:p>
                  </a:txBody>
                  <a:tcPr/>
                </a:tc>
                <a:tc>
                  <a:txBody>
                    <a:bodyPr/>
                    <a:lstStyle/>
                    <a:p>
                      <a:pPr marL="285750" indent="-285750" algn="ctr">
                        <a:buFont typeface="Arial" panose="020B0604020202020204" pitchFamily="34" charset="0"/>
                        <a:buChar char="•"/>
                      </a:pPr>
                      <a:r>
                        <a:rPr lang="en-GB" dirty="0"/>
                        <a:t>Inconsistent posting schedule could limit reach.</a:t>
                      </a:r>
                    </a:p>
                    <a:p>
                      <a:pPr marL="285750" indent="-285750" algn="ctr">
                        <a:buFont typeface="Arial" panose="020B0604020202020204" pitchFamily="34" charset="0"/>
                        <a:buChar char="•"/>
                      </a:pPr>
                      <a:r>
                        <a:rPr lang="en-GB" dirty="0"/>
                        <a:t>Limited interactions mean less views for future promotions.</a:t>
                      </a:r>
                    </a:p>
                  </a:txBody>
                  <a:tcPr/>
                </a:tc>
                <a:extLst>
                  <a:ext uri="{0D108BD9-81ED-4DB2-BD59-A6C34878D82A}">
                    <a16:rowId xmlns:a16="http://schemas.microsoft.com/office/drawing/2014/main" val="1490407765"/>
                  </a:ext>
                </a:extLst>
              </a:tr>
            </a:tbl>
          </a:graphicData>
        </a:graphic>
      </p:graphicFrame>
    </p:spTree>
    <p:extLst>
      <p:ext uri="{BB962C8B-B14F-4D97-AF65-F5344CB8AC3E}">
        <p14:creationId xmlns:p14="http://schemas.microsoft.com/office/powerpoint/2010/main" val="4121242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AD0A4-8EBA-D57C-A266-46C1DB87D85E}"/>
              </a:ext>
            </a:extLst>
          </p:cNvPr>
          <p:cNvSpPr>
            <a:spLocks noGrp="1"/>
          </p:cNvSpPr>
          <p:nvPr>
            <p:ph type="title"/>
          </p:nvPr>
        </p:nvSpPr>
        <p:spPr/>
        <p:txBody>
          <a:bodyPr/>
          <a:lstStyle/>
          <a:p>
            <a:pPr algn="ctr"/>
            <a:r>
              <a:rPr lang="en-GB" b="1" u="sng" dirty="0"/>
              <a:t>Social Media Plan</a:t>
            </a:r>
          </a:p>
        </p:txBody>
      </p:sp>
      <p:sp>
        <p:nvSpPr>
          <p:cNvPr id="4" name="TextBox 3">
            <a:extLst>
              <a:ext uri="{FF2B5EF4-FFF2-40B4-BE49-F238E27FC236}">
                <a16:creationId xmlns:a16="http://schemas.microsoft.com/office/drawing/2014/main" id="{5E274542-A6B6-26A0-CDC1-4E4E62FBD7B1}"/>
              </a:ext>
            </a:extLst>
          </p:cNvPr>
          <p:cNvSpPr txBox="1"/>
          <p:nvPr/>
        </p:nvSpPr>
        <p:spPr>
          <a:xfrm>
            <a:off x="2623457" y="1715861"/>
            <a:ext cx="3472543" cy="923330"/>
          </a:xfrm>
          <a:prstGeom prst="rect">
            <a:avLst/>
          </a:prstGeom>
          <a:noFill/>
        </p:spPr>
        <p:txBody>
          <a:bodyPr wrap="square" rtlCol="0">
            <a:spAutoFit/>
          </a:bodyPr>
          <a:lstStyle/>
          <a:p>
            <a:r>
              <a:rPr lang="en-GB" b="1" u="sng" dirty="0"/>
              <a:t>Goal.</a:t>
            </a:r>
          </a:p>
          <a:p>
            <a:r>
              <a:rPr lang="en-GB" dirty="0"/>
              <a:t>Reach 10k followers on Instagram.</a:t>
            </a:r>
          </a:p>
        </p:txBody>
      </p:sp>
      <p:sp>
        <p:nvSpPr>
          <p:cNvPr id="5" name="TextBox 4">
            <a:extLst>
              <a:ext uri="{FF2B5EF4-FFF2-40B4-BE49-F238E27FC236}">
                <a16:creationId xmlns:a16="http://schemas.microsoft.com/office/drawing/2014/main" id="{6DA2646B-5508-FBE5-70D5-1004E19D86F0}"/>
              </a:ext>
            </a:extLst>
          </p:cNvPr>
          <p:cNvSpPr txBox="1"/>
          <p:nvPr/>
        </p:nvSpPr>
        <p:spPr>
          <a:xfrm>
            <a:off x="6727370" y="2228671"/>
            <a:ext cx="4288972" cy="3970318"/>
          </a:xfrm>
          <a:prstGeom prst="rect">
            <a:avLst/>
          </a:prstGeom>
          <a:noFill/>
        </p:spPr>
        <p:txBody>
          <a:bodyPr wrap="square" rtlCol="0">
            <a:spAutoFit/>
          </a:bodyPr>
          <a:lstStyle/>
          <a:p>
            <a:r>
              <a:rPr lang="en-GB" b="1" u="sng" dirty="0"/>
              <a:t>How to increase Instagram following.</a:t>
            </a:r>
          </a:p>
          <a:p>
            <a:pPr marL="285750" indent="-285750">
              <a:buFont typeface="Arial" panose="020B0604020202020204" pitchFamily="34" charset="0"/>
              <a:buChar char="•"/>
            </a:pPr>
            <a:r>
              <a:rPr lang="en-GB" dirty="0"/>
              <a:t>Post regularly.</a:t>
            </a:r>
          </a:p>
          <a:p>
            <a:pPr marL="285750" indent="-285750">
              <a:buFont typeface="Arial" panose="020B0604020202020204" pitchFamily="34" charset="0"/>
              <a:buChar char="•"/>
            </a:pPr>
            <a:r>
              <a:rPr lang="en-GB" dirty="0"/>
              <a:t>Include imagery/covers from the books in posts to increase interest in the books.</a:t>
            </a:r>
          </a:p>
          <a:p>
            <a:pPr marL="285750" indent="-285750">
              <a:buFont typeface="Arial" panose="020B0604020202020204" pitchFamily="34" charset="0"/>
              <a:buChar char="•"/>
            </a:pPr>
            <a:r>
              <a:rPr lang="en-GB" dirty="0"/>
              <a:t>Use interactive posts such as polls and questions to increase number of interactions on posts and stories.</a:t>
            </a:r>
          </a:p>
          <a:p>
            <a:pPr marL="285750" indent="-285750">
              <a:buFont typeface="Arial" panose="020B0604020202020204" pitchFamily="34" charset="0"/>
              <a:buChar char="•"/>
            </a:pPr>
            <a:r>
              <a:rPr lang="en-GB" dirty="0"/>
              <a:t>Interact with </a:t>
            </a:r>
            <a:r>
              <a:rPr lang="en-GB" dirty="0" err="1"/>
              <a:t>Bookstagram</a:t>
            </a:r>
            <a:r>
              <a:rPr lang="en-GB" dirty="0"/>
              <a:t> influencers to get reviews and more visibility for the books.</a:t>
            </a:r>
          </a:p>
          <a:p>
            <a:pPr marL="285750" indent="-285750">
              <a:buFont typeface="Arial" panose="020B0604020202020204" pitchFamily="34" charset="0"/>
              <a:buChar char="•"/>
            </a:pPr>
            <a:r>
              <a:rPr lang="en-GB" dirty="0"/>
              <a:t>Interact and collaborate with other Contemporary Southern Gothic authors.</a:t>
            </a:r>
          </a:p>
        </p:txBody>
      </p:sp>
      <p:sp>
        <p:nvSpPr>
          <p:cNvPr id="6" name="TextBox 5">
            <a:extLst>
              <a:ext uri="{FF2B5EF4-FFF2-40B4-BE49-F238E27FC236}">
                <a16:creationId xmlns:a16="http://schemas.microsoft.com/office/drawing/2014/main" id="{1949D376-8F5B-9839-9A8C-DFB219EA6A3E}"/>
              </a:ext>
            </a:extLst>
          </p:cNvPr>
          <p:cNvSpPr txBox="1"/>
          <p:nvPr/>
        </p:nvSpPr>
        <p:spPr>
          <a:xfrm>
            <a:off x="772885" y="2639191"/>
            <a:ext cx="5638800" cy="3693319"/>
          </a:xfrm>
          <a:prstGeom prst="rect">
            <a:avLst/>
          </a:prstGeom>
          <a:noFill/>
        </p:spPr>
        <p:txBody>
          <a:bodyPr wrap="square" rtlCol="0">
            <a:spAutoFit/>
          </a:bodyPr>
          <a:lstStyle/>
          <a:p>
            <a:r>
              <a:rPr lang="en-GB" b="1" u="sng" dirty="0"/>
              <a:t>Content</a:t>
            </a:r>
          </a:p>
          <a:p>
            <a:pPr marL="285750" indent="-285750">
              <a:buFont typeface="Arial" panose="020B0604020202020204" pitchFamily="34" charset="0"/>
              <a:buChar char="•"/>
            </a:pPr>
            <a:r>
              <a:rPr lang="en-GB" dirty="0"/>
              <a:t>Book cover posts.</a:t>
            </a:r>
          </a:p>
          <a:p>
            <a:pPr marL="285750" indent="-285750">
              <a:buFont typeface="Arial" panose="020B0604020202020204" pitchFamily="34" charset="0"/>
              <a:buChar char="•"/>
            </a:pPr>
            <a:r>
              <a:rPr lang="en-GB" dirty="0"/>
              <a:t>Positive book review posts.</a:t>
            </a:r>
          </a:p>
          <a:p>
            <a:pPr marL="285750" indent="-285750">
              <a:buFont typeface="Arial" panose="020B0604020202020204" pitchFamily="34" charset="0"/>
              <a:buChar char="•"/>
            </a:pPr>
            <a:r>
              <a:rPr lang="en-GB" dirty="0"/>
              <a:t>Repost </a:t>
            </a:r>
            <a:r>
              <a:rPr lang="en-GB" dirty="0" err="1"/>
              <a:t>Bookstagram</a:t>
            </a:r>
            <a:r>
              <a:rPr lang="en-GB" dirty="0"/>
              <a:t> influencer reviews.</a:t>
            </a:r>
          </a:p>
          <a:p>
            <a:pPr marL="285750" indent="-285750">
              <a:buFont typeface="Arial" panose="020B0604020202020204" pitchFamily="34" charset="0"/>
              <a:buChar char="•"/>
            </a:pPr>
            <a:r>
              <a:rPr lang="en-GB" dirty="0"/>
              <a:t>Post video/</a:t>
            </a:r>
            <a:r>
              <a:rPr lang="en-GB" dirty="0" err="1"/>
              <a:t>podcst</a:t>
            </a:r>
            <a:r>
              <a:rPr lang="en-GB" dirty="0"/>
              <a:t> content about books/writing process.</a:t>
            </a:r>
          </a:p>
          <a:p>
            <a:pPr marL="285750" indent="-285750">
              <a:buFont typeface="Arial" panose="020B0604020202020204" pitchFamily="34" charset="0"/>
              <a:buChar char="•"/>
            </a:pPr>
            <a:r>
              <a:rPr lang="en-GB" dirty="0"/>
              <a:t>Post about other authors in the Contemporary Southern Gothic genre to build a community.</a:t>
            </a:r>
          </a:p>
          <a:p>
            <a:pPr marL="285750" indent="-285750">
              <a:buFont typeface="Arial" panose="020B0604020202020204" pitchFamily="34" charset="0"/>
              <a:buChar char="•"/>
            </a:pPr>
            <a:r>
              <a:rPr lang="en-GB" dirty="0"/>
              <a:t>Post polls about the books (</a:t>
            </a:r>
            <a:r>
              <a:rPr lang="en-GB" dirty="0" err="1"/>
              <a:t>favoutite</a:t>
            </a:r>
            <a:r>
              <a:rPr lang="en-GB" dirty="0"/>
              <a:t> character, favourite setting, etc.).</a:t>
            </a:r>
          </a:p>
          <a:p>
            <a:pPr marL="285750" indent="-285750">
              <a:buFont typeface="Arial" panose="020B0604020202020204" pitchFamily="34" charset="0"/>
              <a:buChar char="•"/>
            </a:pPr>
            <a:r>
              <a:rPr lang="en-GB" dirty="0"/>
              <a:t>Post questions/AMAs in stories.</a:t>
            </a:r>
          </a:p>
          <a:p>
            <a:pPr marL="285750" indent="-285750">
              <a:buFont typeface="Arial" panose="020B0604020202020204" pitchFamily="34" charset="0"/>
              <a:buChar char="•"/>
            </a:pPr>
            <a:r>
              <a:rPr lang="en-GB" dirty="0"/>
              <a:t>Fan art posts.</a:t>
            </a:r>
          </a:p>
          <a:p>
            <a:pPr marL="285750" indent="-285750">
              <a:buFont typeface="Arial" panose="020B0604020202020204" pitchFamily="34" charset="0"/>
              <a:buChar char="•"/>
            </a:pPr>
            <a:r>
              <a:rPr lang="en-GB" dirty="0"/>
              <a:t>Pet photos.</a:t>
            </a:r>
          </a:p>
        </p:txBody>
      </p:sp>
    </p:spTree>
    <p:extLst>
      <p:ext uri="{BB962C8B-B14F-4D97-AF65-F5344CB8AC3E}">
        <p14:creationId xmlns:p14="http://schemas.microsoft.com/office/powerpoint/2010/main" val="3042956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3BD37-A273-B2C7-6CE6-BD5133F2579A}"/>
              </a:ext>
            </a:extLst>
          </p:cNvPr>
          <p:cNvSpPr>
            <a:spLocks noGrp="1"/>
          </p:cNvSpPr>
          <p:nvPr>
            <p:ph type="title"/>
          </p:nvPr>
        </p:nvSpPr>
        <p:spPr/>
        <p:txBody>
          <a:bodyPr/>
          <a:lstStyle/>
          <a:p>
            <a:r>
              <a:rPr lang="en-GB" dirty="0"/>
              <a:t>Post Examples: Polls and Questions.</a:t>
            </a:r>
          </a:p>
        </p:txBody>
      </p:sp>
      <p:pic>
        <p:nvPicPr>
          <p:cNvPr id="5" name="Picture 4">
            <a:extLst>
              <a:ext uri="{FF2B5EF4-FFF2-40B4-BE49-F238E27FC236}">
                <a16:creationId xmlns:a16="http://schemas.microsoft.com/office/drawing/2014/main" id="{9467C30B-7DC3-5AA3-038C-094CE371B4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5413" y="1502228"/>
            <a:ext cx="2910986" cy="3657600"/>
          </a:xfrm>
          <a:prstGeom prst="rect">
            <a:avLst/>
          </a:prstGeom>
        </p:spPr>
      </p:pic>
      <p:pic>
        <p:nvPicPr>
          <p:cNvPr id="11" name="Picture 10" descr="A group of books on a blanket&#10;&#10;AI-generated content may be incorrect.">
            <a:extLst>
              <a:ext uri="{FF2B5EF4-FFF2-40B4-BE49-F238E27FC236}">
                <a16:creationId xmlns:a16="http://schemas.microsoft.com/office/drawing/2014/main" id="{3291525E-8652-3180-1FE3-A219AE3439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864" y="1502228"/>
            <a:ext cx="3561954" cy="3657600"/>
          </a:xfrm>
          <a:prstGeom prst="rect">
            <a:avLst/>
          </a:prstGeom>
        </p:spPr>
      </p:pic>
      <p:sp>
        <p:nvSpPr>
          <p:cNvPr id="12" name="TextBox 11">
            <a:extLst>
              <a:ext uri="{FF2B5EF4-FFF2-40B4-BE49-F238E27FC236}">
                <a16:creationId xmlns:a16="http://schemas.microsoft.com/office/drawing/2014/main" id="{D4685212-192B-C2F5-5B5E-DE764E59C4CD}"/>
              </a:ext>
            </a:extLst>
          </p:cNvPr>
          <p:cNvSpPr txBox="1"/>
          <p:nvPr/>
        </p:nvSpPr>
        <p:spPr>
          <a:xfrm>
            <a:off x="1034143" y="5693229"/>
            <a:ext cx="9731828" cy="369332"/>
          </a:xfrm>
          <a:prstGeom prst="rect">
            <a:avLst/>
          </a:prstGeom>
          <a:noFill/>
        </p:spPr>
        <p:txBody>
          <a:bodyPr wrap="square" rtlCol="0">
            <a:spAutoFit/>
          </a:bodyPr>
          <a:lstStyle/>
          <a:p>
            <a:r>
              <a:rPr lang="en-GB" dirty="0"/>
              <a:t>Examples of potential polls and questions to increase engagement on Instagram.</a:t>
            </a:r>
          </a:p>
        </p:txBody>
      </p:sp>
    </p:spTree>
    <p:extLst>
      <p:ext uri="{BB962C8B-B14F-4D97-AF65-F5344CB8AC3E}">
        <p14:creationId xmlns:p14="http://schemas.microsoft.com/office/powerpoint/2010/main" val="301905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124E-7B33-B971-E9AD-A2C06A014783}"/>
              </a:ext>
            </a:extLst>
          </p:cNvPr>
          <p:cNvSpPr>
            <a:spLocks noGrp="1"/>
          </p:cNvSpPr>
          <p:nvPr>
            <p:ph type="title"/>
          </p:nvPr>
        </p:nvSpPr>
        <p:spPr/>
        <p:txBody>
          <a:bodyPr/>
          <a:lstStyle/>
          <a:p>
            <a:r>
              <a:rPr lang="en-GB" dirty="0"/>
              <a:t>Post Examples: Book Covers.</a:t>
            </a:r>
          </a:p>
        </p:txBody>
      </p:sp>
      <p:pic>
        <p:nvPicPr>
          <p:cNvPr id="5" name="Picture 4">
            <a:extLst>
              <a:ext uri="{FF2B5EF4-FFF2-40B4-BE49-F238E27FC236}">
                <a16:creationId xmlns:a16="http://schemas.microsoft.com/office/drawing/2014/main" id="{E7002800-0C57-DC27-F22E-015551CA7A3E}"/>
              </a:ext>
            </a:extLst>
          </p:cNvPr>
          <p:cNvPicPr>
            <a:picLocks noChangeAspect="1"/>
          </p:cNvPicPr>
          <p:nvPr/>
        </p:nvPicPr>
        <p:blipFill>
          <a:blip r:embed="rId2"/>
          <a:stretch>
            <a:fillRect/>
          </a:stretch>
        </p:blipFill>
        <p:spPr>
          <a:xfrm>
            <a:off x="7892144" y="1860541"/>
            <a:ext cx="4003702" cy="3931812"/>
          </a:xfrm>
          <a:prstGeom prst="rect">
            <a:avLst/>
          </a:prstGeom>
        </p:spPr>
      </p:pic>
      <p:pic>
        <p:nvPicPr>
          <p:cNvPr id="7" name="Picture 6">
            <a:extLst>
              <a:ext uri="{FF2B5EF4-FFF2-40B4-BE49-F238E27FC236}">
                <a16:creationId xmlns:a16="http://schemas.microsoft.com/office/drawing/2014/main" id="{6375EEE0-EAEF-88C3-92BD-511546D208AA}"/>
              </a:ext>
            </a:extLst>
          </p:cNvPr>
          <p:cNvPicPr>
            <a:picLocks noChangeAspect="1"/>
          </p:cNvPicPr>
          <p:nvPr/>
        </p:nvPicPr>
        <p:blipFill>
          <a:blip r:embed="rId3"/>
          <a:stretch>
            <a:fillRect/>
          </a:stretch>
        </p:blipFill>
        <p:spPr>
          <a:xfrm>
            <a:off x="4014118" y="1860541"/>
            <a:ext cx="3878026" cy="3931812"/>
          </a:xfrm>
          <a:prstGeom prst="rect">
            <a:avLst/>
          </a:prstGeom>
        </p:spPr>
      </p:pic>
      <p:pic>
        <p:nvPicPr>
          <p:cNvPr id="9" name="Picture 8">
            <a:extLst>
              <a:ext uri="{FF2B5EF4-FFF2-40B4-BE49-F238E27FC236}">
                <a16:creationId xmlns:a16="http://schemas.microsoft.com/office/drawing/2014/main" id="{50740734-EE10-3ED9-DBDF-6B442C267826}"/>
              </a:ext>
            </a:extLst>
          </p:cNvPr>
          <p:cNvPicPr>
            <a:picLocks noChangeAspect="1"/>
          </p:cNvPicPr>
          <p:nvPr/>
        </p:nvPicPr>
        <p:blipFill>
          <a:blip r:embed="rId4"/>
          <a:stretch>
            <a:fillRect/>
          </a:stretch>
        </p:blipFill>
        <p:spPr>
          <a:xfrm>
            <a:off x="0" y="1860541"/>
            <a:ext cx="4014118" cy="3931614"/>
          </a:xfrm>
          <a:prstGeom prst="rect">
            <a:avLst/>
          </a:prstGeom>
        </p:spPr>
      </p:pic>
      <p:sp>
        <p:nvSpPr>
          <p:cNvPr id="10" name="TextBox 9">
            <a:extLst>
              <a:ext uri="{FF2B5EF4-FFF2-40B4-BE49-F238E27FC236}">
                <a16:creationId xmlns:a16="http://schemas.microsoft.com/office/drawing/2014/main" id="{A0909D11-F94F-97D2-F28F-0868F704A179}"/>
              </a:ext>
            </a:extLst>
          </p:cNvPr>
          <p:cNvSpPr txBox="1"/>
          <p:nvPr/>
        </p:nvSpPr>
        <p:spPr>
          <a:xfrm>
            <a:off x="359229" y="5976257"/>
            <a:ext cx="11536617" cy="646331"/>
          </a:xfrm>
          <a:prstGeom prst="rect">
            <a:avLst/>
          </a:prstGeom>
          <a:noFill/>
        </p:spPr>
        <p:txBody>
          <a:bodyPr wrap="square" rtlCol="0">
            <a:spAutoFit/>
          </a:bodyPr>
          <a:lstStyle/>
          <a:p>
            <a:r>
              <a:rPr lang="en-GB" dirty="0"/>
              <a:t>An example of potential posts featuring the book covers, using an archway to link the Southern Gothic themes, and the taglines to increase interest in the story.</a:t>
            </a:r>
          </a:p>
        </p:txBody>
      </p:sp>
    </p:spTree>
    <p:extLst>
      <p:ext uri="{BB962C8B-B14F-4D97-AF65-F5344CB8AC3E}">
        <p14:creationId xmlns:p14="http://schemas.microsoft.com/office/powerpoint/2010/main" val="1598840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D5FDA-E693-3563-E169-2EFFF1B98DFF}"/>
              </a:ext>
            </a:extLst>
          </p:cNvPr>
          <p:cNvSpPr>
            <a:spLocks noGrp="1"/>
          </p:cNvSpPr>
          <p:nvPr>
            <p:ph type="title"/>
          </p:nvPr>
        </p:nvSpPr>
        <p:spPr/>
        <p:txBody>
          <a:bodyPr/>
          <a:lstStyle/>
          <a:p>
            <a:r>
              <a:rPr lang="en-GB" dirty="0"/>
              <a:t>Post Ideas: Reviews.</a:t>
            </a:r>
          </a:p>
        </p:txBody>
      </p:sp>
      <p:pic>
        <p:nvPicPr>
          <p:cNvPr id="5" name="Picture 4">
            <a:extLst>
              <a:ext uri="{FF2B5EF4-FFF2-40B4-BE49-F238E27FC236}">
                <a16:creationId xmlns:a16="http://schemas.microsoft.com/office/drawing/2014/main" id="{33C45842-C3BC-8BC2-29A1-2E1BDCE9128A}"/>
              </a:ext>
            </a:extLst>
          </p:cNvPr>
          <p:cNvPicPr>
            <a:picLocks noChangeAspect="1"/>
          </p:cNvPicPr>
          <p:nvPr/>
        </p:nvPicPr>
        <p:blipFill>
          <a:blip r:embed="rId2"/>
          <a:stretch>
            <a:fillRect/>
          </a:stretch>
        </p:blipFill>
        <p:spPr>
          <a:xfrm>
            <a:off x="7978447" y="1338942"/>
            <a:ext cx="4213553" cy="3918858"/>
          </a:xfrm>
          <a:prstGeom prst="rect">
            <a:avLst/>
          </a:prstGeom>
        </p:spPr>
      </p:pic>
      <p:pic>
        <p:nvPicPr>
          <p:cNvPr id="7" name="Picture 6">
            <a:extLst>
              <a:ext uri="{FF2B5EF4-FFF2-40B4-BE49-F238E27FC236}">
                <a16:creationId xmlns:a16="http://schemas.microsoft.com/office/drawing/2014/main" id="{40FF67F5-F968-C9E0-4AC4-8658014E2917}"/>
              </a:ext>
            </a:extLst>
          </p:cNvPr>
          <p:cNvPicPr>
            <a:picLocks noChangeAspect="1"/>
          </p:cNvPicPr>
          <p:nvPr/>
        </p:nvPicPr>
        <p:blipFill>
          <a:blip r:embed="rId3"/>
          <a:stretch>
            <a:fillRect/>
          </a:stretch>
        </p:blipFill>
        <p:spPr>
          <a:xfrm>
            <a:off x="4213554" y="1338942"/>
            <a:ext cx="3924324" cy="3918858"/>
          </a:xfrm>
          <a:prstGeom prst="rect">
            <a:avLst/>
          </a:prstGeom>
        </p:spPr>
      </p:pic>
      <p:pic>
        <p:nvPicPr>
          <p:cNvPr id="9" name="Picture 8">
            <a:extLst>
              <a:ext uri="{FF2B5EF4-FFF2-40B4-BE49-F238E27FC236}">
                <a16:creationId xmlns:a16="http://schemas.microsoft.com/office/drawing/2014/main" id="{68D06C20-A001-CA0E-E2F5-784FEBCFE27E}"/>
              </a:ext>
            </a:extLst>
          </p:cNvPr>
          <p:cNvPicPr>
            <a:picLocks noChangeAspect="1"/>
          </p:cNvPicPr>
          <p:nvPr/>
        </p:nvPicPr>
        <p:blipFill>
          <a:blip r:embed="rId4"/>
          <a:stretch>
            <a:fillRect/>
          </a:stretch>
        </p:blipFill>
        <p:spPr>
          <a:xfrm>
            <a:off x="15310" y="1338942"/>
            <a:ext cx="3940751" cy="3918858"/>
          </a:xfrm>
          <a:prstGeom prst="rect">
            <a:avLst/>
          </a:prstGeom>
        </p:spPr>
      </p:pic>
      <p:sp>
        <p:nvSpPr>
          <p:cNvPr id="10" name="TextBox 9">
            <a:extLst>
              <a:ext uri="{FF2B5EF4-FFF2-40B4-BE49-F238E27FC236}">
                <a16:creationId xmlns:a16="http://schemas.microsoft.com/office/drawing/2014/main" id="{36754E69-58CA-E801-28D3-24FED0B2FFA9}"/>
              </a:ext>
            </a:extLst>
          </p:cNvPr>
          <p:cNvSpPr txBox="1"/>
          <p:nvPr/>
        </p:nvSpPr>
        <p:spPr>
          <a:xfrm>
            <a:off x="206829" y="5758543"/>
            <a:ext cx="11146971" cy="369332"/>
          </a:xfrm>
          <a:prstGeom prst="rect">
            <a:avLst/>
          </a:prstGeom>
          <a:noFill/>
        </p:spPr>
        <p:txBody>
          <a:bodyPr wrap="square" rtlCol="0">
            <a:spAutoFit/>
          </a:bodyPr>
          <a:lstStyle/>
          <a:p>
            <a:r>
              <a:rPr lang="en-GB" dirty="0"/>
              <a:t>Examples of potential posts including reviews of the books to build interest.</a:t>
            </a:r>
          </a:p>
        </p:txBody>
      </p:sp>
    </p:spTree>
    <p:extLst>
      <p:ext uri="{BB962C8B-B14F-4D97-AF65-F5344CB8AC3E}">
        <p14:creationId xmlns:p14="http://schemas.microsoft.com/office/powerpoint/2010/main" val="2606320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0764A-138B-5AB4-FD8C-5F9BB6E8420A}"/>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FC1BD647-8A7D-DAF3-CB8D-7172C8178C4B}"/>
              </a:ext>
            </a:extLst>
          </p:cNvPr>
          <p:cNvSpPr>
            <a:spLocks noGrp="1"/>
          </p:cNvSpPr>
          <p:nvPr>
            <p:ph idx="1"/>
          </p:nvPr>
        </p:nvSpPr>
        <p:spPr/>
        <p:txBody>
          <a:bodyPr/>
          <a:lstStyle/>
          <a:p>
            <a:pPr marL="0" indent="0">
              <a:buNone/>
            </a:pPr>
            <a:r>
              <a:rPr lang="en-GB" dirty="0"/>
              <a:t>A Witch In Time, The Ladies of the Secret Circus, and The Star and the Strange moon are all incredible pieces of art that deserve a much larger presence online. Through regular and more interactive posts, as well as interaction and collaboration with influencers and authors, we can significantly increase engagement in the Instagram account. Not only would this be beneficial in increasing the numbers of followers towards our goal, but it will also be excellent for increasing awareness of the books already published and for building hype for any future books in the build up to the release date.</a:t>
            </a:r>
          </a:p>
        </p:txBody>
      </p:sp>
    </p:spTree>
    <p:extLst>
      <p:ext uri="{BB962C8B-B14F-4D97-AF65-F5344CB8AC3E}">
        <p14:creationId xmlns:p14="http://schemas.microsoft.com/office/powerpoint/2010/main" val="24317073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363</TotalTime>
  <Words>478</Words>
  <Application>Microsoft Office PowerPoint</Application>
  <PresentationFormat>Widescreen</PresentationFormat>
  <Paragraphs>49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Social Media Audit: Constance Sayers</vt:lpstr>
      <vt:lpstr>PowerPoint Presentation</vt:lpstr>
      <vt:lpstr>PowerPoint Presentation</vt:lpstr>
      <vt:lpstr>SWOT Analysis</vt:lpstr>
      <vt:lpstr>Social Media Plan</vt:lpstr>
      <vt:lpstr>Post Examples: Polls and Questions.</vt:lpstr>
      <vt:lpstr>Post Examples: Book Covers.</vt:lpstr>
      <vt:lpstr>Post Ideas: Reviews.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 gilman</dc:creator>
  <cp:lastModifiedBy>ben gilman</cp:lastModifiedBy>
  <cp:revision>6</cp:revision>
  <dcterms:created xsi:type="dcterms:W3CDTF">2025-06-10T11:26:07Z</dcterms:created>
  <dcterms:modified xsi:type="dcterms:W3CDTF">2025-07-22T18:00:58Z</dcterms:modified>
</cp:coreProperties>
</file>